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8" r:id="rId3"/>
    <p:sldId id="357" r:id="rId4"/>
    <p:sldId id="355" r:id="rId5"/>
    <p:sldId id="356" r:id="rId6"/>
    <p:sldId id="345" r:id="rId7"/>
    <p:sldId id="346" r:id="rId8"/>
    <p:sldId id="347" r:id="rId9"/>
    <p:sldId id="3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2" autoAdjust="0"/>
  </p:normalViewPr>
  <p:slideViewPr>
    <p:cSldViewPr>
      <p:cViewPr varScale="1">
        <p:scale>
          <a:sx n="90" d="100"/>
          <a:sy n="90" d="100"/>
        </p:scale>
        <p:origin x="-13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10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AB46-01C9-4624-A281-4D1D4D915AD4}" type="datetimeFigureOut">
              <a:rPr lang="en-US" smtClean="0"/>
              <a:t>8/27/15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ABBC9-5DD8-49E0-B465-00657FC9B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09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5D687-863E-4B87-B4F9-EDD871B51993}" type="datetimeFigureOut">
              <a:rPr lang="en-US" smtClean="0"/>
              <a:t>8/27/15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4B02-2A85-4451-9512-EAA87D96E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3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4B02-2A85-4451-9512-EAA87D96E3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7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EAB72-DF69-4E01-8C60-8573E552F1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57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59603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9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206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1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7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2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©Raina Knox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6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60032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June 18 &amp; 19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021831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©Raina Knox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6172201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43C73B8-C679-46AD-A322-27D92155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tx2">
                    <a:lumMod val="25000"/>
                  </a:schemeClr>
                </a:solidFill>
              </a:rPr>
              <a:t>Strategic Planning Board Review</a:t>
            </a:r>
            <a:endParaRPr lang="en-US" sz="5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40130" y="1752600"/>
            <a:ext cx="7063740" cy="16916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Dunklin R-V School District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June 16, 2015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25" y="2895600"/>
            <a:ext cx="3460750" cy="372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40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Strategic Planning Process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0DEFAE55-CBAD-4DB5-A181-4473A6F8904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14" y="1905000"/>
            <a:ext cx="8305800" cy="477609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562600" y="3276600"/>
            <a:ext cx="609600" cy="15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3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91011"/>
            <a:ext cx="8172450" cy="653796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257800" y="6248400"/>
            <a:ext cx="2133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9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43C73B8-C679-46AD-A322-27D9215561AC}" type="slidenum">
              <a:rPr lang="en-US" smtClean="0"/>
              <a:t>4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6991350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</p:spPr>
        <p:txBody>
          <a:bodyPr/>
          <a:lstStyle/>
          <a:p>
            <a:pPr algn="ctr"/>
            <a:r>
              <a:rPr lang="en-US" dirty="0" smtClean="0"/>
              <a:t>The Strategies for Year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7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43C73B8-C679-46AD-A322-27D9215561A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69480" cy="1325562"/>
          </a:xfrm>
        </p:spPr>
        <p:txBody>
          <a:bodyPr/>
          <a:lstStyle/>
          <a:p>
            <a:pPr algn="ctr"/>
            <a:r>
              <a:rPr lang="en-US" dirty="0" smtClean="0"/>
              <a:t>Resource Requirements</a:t>
            </a:r>
            <a:endParaRPr lang="en-U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28800"/>
            <a:ext cx="8079686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06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43C73B8-C679-46AD-A322-27D9215561A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Budget Requirements</a:t>
            </a:r>
            <a:endParaRPr lang="en-U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06" y="1870074"/>
            <a:ext cx="8236894" cy="4073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34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Monthly Leadership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43C73B8-C679-46AD-A322-27D9215561AC}" type="slidenum">
              <a:rPr lang="en-US" smtClean="0"/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96110"/>
            <a:ext cx="8416673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35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Provided at Board Meeting-Under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43C73B8-C679-46AD-A322-27D9215561AC}" type="slidenum">
              <a:rPr lang="en-US" smtClean="0"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Strategic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7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Development of Monthly Review Plan and Yearly Update of Plan</a:t>
            </a:r>
            <a:endParaRPr lang="en-US" sz="2400" b="1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ctr"/>
            <a:r>
              <a:rPr lang="en-US" dirty="0" smtClean="0"/>
              <a:t>Ongoing Review Plan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0DEFAE55-CBAD-4DB5-A181-4473A6F8904D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62000" y="2268729"/>
            <a:ext cx="7033348" cy="3644895"/>
            <a:chOff x="23898" y="24299"/>
            <a:chExt cx="71906" cy="40385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3898" y="28277"/>
              <a:ext cx="71906" cy="36407"/>
              <a:chOff x="23898" y="28278"/>
              <a:chExt cx="71906" cy="36407"/>
            </a:xfrm>
          </p:grpSpPr>
          <p:cxnSp>
            <p:nvCxnSpPr>
              <p:cNvPr id="9" name="Straight Connector 8"/>
              <p:cNvCxnSpPr/>
              <p:nvPr/>
            </p:nvCxnSpPr>
            <p:spPr bwMode="auto">
              <a:xfrm flipV="1">
                <a:off x="36005" y="44026"/>
                <a:ext cx="32741" cy="254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0" name="Group 9"/>
              <p:cNvGrpSpPr>
                <a:grpSpLocks/>
              </p:cNvGrpSpPr>
              <p:nvPr/>
            </p:nvGrpSpPr>
            <p:grpSpPr bwMode="auto">
              <a:xfrm>
                <a:off x="23898" y="28278"/>
                <a:ext cx="12107" cy="36407"/>
                <a:chOff x="23898" y="28278"/>
                <a:chExt cx="12107" cy="40335"/>
              </a:xfrm>
            </p:grpSpPr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23898" y="38641"/>
                  <a:ext cx="12107" cy="29972"/>
                </a:xfrm>
                <a:prstGeom prst="rect">
                  <a:avLst/>
                </a:prstGeom>
                <a:solidFill>
                  <a:schemeClr val="bg1">
                    <a:lumMod val="100000"/>
                    <a:lumOff val="0"/>
                    <a:alpha val="50195"/>
                  </a:schemeClr>
                </a:solidFill>
                <a:ln w="25400">
                  <a:solidFill>
                    <a:srgbClr val="C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kern="1200">
                      <a:effectLst/>
                      <a:latin typeface="Calibri"/>
                      <a:ea typeface="Times New Roman"/>
                      <a:cs typeface="Times New Roman"/>
                    </a:rPr>
                    <a:t>Five Year Strategic Plan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effectLst/>
                      <a:latin typeface="Calibri"/>
                      <a:ea typeface="Calibri"/>
                      <a:cs typeface="Times New Roman"/>
                    </a:rPr>
                    <a:t>-Mission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effectLst/>
                      <a:latin typeface="Calibri"/>
                      <a:ea typeface="Calibri"/>
                      <a:cs typeface="Times New Roman"/>
                    </a:rPr>
                    <a:t>-Vision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effectLst/>
                      <a:latin typeface="Calibri"/>
                      <a:ea typeface="Calibri"/>
                      <a:cs typeface="Times New Roman"/>
                    </a:rPr>
                    <a:t>-Goals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kern="1200">
                      <a:effectLst/>
                      <a:latin typeface="Calibri"/>
                      <a:ea typeface="Calibri"/>
                      <a:cs typeface="Times New Roman"/>
                    </a:rPr>
                    <a:t>-Objectives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23898" y="28278"/>
                  <a:ext cx="12107" cy="10160"/>
                </a:xfrm>
                <a:prstGeom prst="rect">
                  <a:avLst/>
                </a:prstGeom>
                <a:solidFill>
                  <a:schemeClr val="dk1">
                    <a:lumMod val="100000"/>
                    <a:lumOff val="0"/>
                  </a:schemeClr>
                </a:solidFill>
                <a:ln w="38100" cmpd="sng">
                  <a:solidFill>
                    <a:srgbClr val="C00000"/>
                  </a:solidFill>
                  <a:prstDash val="solid"/>
                  <a:miter lim="800000"/>
                  <a:headEnd/>
                  <a:tailEnd/>
                </a:ln>
                <a:effectLst>
                  <a:outerShdw dist="28398" dir="3806097" algn="ctr" rotWithShape="0">
                    <a:schemeClr val="lt1">
                      <a:lumMod val="50000"/>
                      <a:lumOff val="0"/>
                      <a:alpha val="50000"/>
                    </a:schemeClr>
                  </a:outerShdw>
                </a:effectLst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Long-Term</a:t>
                  </a:r>
                  <a:r>
                    <a:rPr lang="en-US" sz="1200" b="1" kern="1200">
                      <a:solidFill>
                        <a:srgbClr val="003736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 </a:t>
                  </a: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Direction Established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68746" y="38641"/>
                <a:ext cx="12107" cy="17408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 w="254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0" vert="horz" wrap="square" lIns="45720" tIns="45720" rIns="4572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>
                    <a:effectLst/>
                    <a:latin typeface="Calibri"/>
                    <a:ea typeface="Times New Roman"/>
                    <a:cs typeface="Times New Roman"/>
                  </a:rPr>
                  <a:t>Dashboard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kern="1200">
                    <a:effectLst/>
                    <a:latin typeface="Calibri"/>
                    <a:ea typeface="Times New Roman"/>
                    <a:cs typeface="Times New Roman"/>
                  </a:rPr>
                  <a:t>Provides the monthly review of organizational progress against action plans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8847" y="28278"/>
                <a:ext cx="42006" cy="10160"/>
              </a:xfrm>
              <a:prstGeom prst="rect">
                <a:avLst/>
              </a:prstGeom>
              <a:solidFill>
                <a:schemeClr val="tx1">
                  <a:lumMod val="100000"/>
                  <a:lumOff val="0"/>
                </a:schemeClr>
              </a:solidFill>
              <a:ln w="254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Tactical View of Progress Against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>
                    <a:solidFill>
                      <a:srgbClr val="FFFFFF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Action Plans Established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83695" y="28278"/>
                <a:ext cx="12109" cy="36407"/>
                <a:chOff x="83695" y="28278"/>
                <a:chExt cx="12108" cy="40335"/>
              </a:xfrm>
            </p:grpSpPr>
            <p:sp>
              <p:nvSpPr>
                <p:cNvPr id="17" name="Rectangle 16"/>
                <p:cNvSpPr>
                  <a:spLocks noChangeArrowheads="1"/>
                </p:cNvSpPr>
                <p:nvPr/>
              </p:nvSpPr>
              <p:spPr bwMode="auto">
                <a:xfrm>
                  <a:off x="83695" y="38641"/>
                  <a:ext cx="12108" cy="29972"/>
                </a:xfrm>
                <a:prstGeom prst="rect">
                  <a:avLst/>
                </a:prstGeom>
                <a:noFill/>
                <a:ln w="25400">
                  <a:solidFill>
                    <a:srgbClr val="C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45720" tIns="45720" rIns="45720" bIns="45720" anchor="t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300" b="1" kern="1200">
                      <a:effectLst/>
                      <a:latin typeface="Calibri"/>
                      <a:ea typeface="Times New Roman"/>
                      <a:cs typeface="Times New Roman"/>
                    </a:rPr>
                    <a:t>Review and Realignment of Strategic Plan Annually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>
                      <a:effectLst/>
                      <a:latin typeface="Calibri"/>
                      <a:ea typeface="Calibri"/>
                      <a:cs typeface="Times New Roman"/>
                    </a:rPr>
                    <a:t>-Leadership Team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>
                      <a:effectLst/>
                      <a:latin typeface="Calibri"/>
                      <a:ea typeface="Calibri"/>
                      <a:cs typeface="Times New Roman"/>
                    </a:rPr>
                    <a:t>-Board of Education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>
                      <a:effectLst/>
                      <a:latin typeface="Calibri"/>
                      <a:ea typeface="Calibri"/>
                      <a:cs typeface="Times New Roman"/>
                    </a:rPr>
                    <a:t>-Goal Teams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>
                      <a:effectLst/>
                      <a:latin typeface="Calibri"/>
                      <a:ea typeface="Calibri"/>
                      <a:cs typeface="Times New Roman"/>
                    </a:rPr>
                    <a:t>-Employees and Departments</a:t>
                  </a:r>
                  <a:endParaRPr lang="en-US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8" name="Rectangle 17"/>
                <p:cNvSpPr>
                  <a:spLocks noChangeArrowheads="1"/>
                </p:cNvSpPr>
                <p:nvPr/>
              </p:nvSpPr>
              <p:spPr bwMode="auto">
                <a:xfrm>
                  <a:off x="83695" y="28278"/>
                  <a:ext cx="12108" cy="10160"/>
                </a:xfrm>
                <a:prstGeom prst="rect">
                  <a:avLst/>
                </a:prstGeom>
                <a:solidFill>
                  <a:schemeClr val="dk1">
                    <a:lumMod val="100000"/>
                    <a:lumOff val="0"/>
                  </a:schemeClr>
                </a:solidFill>
                <a:ln w="38100" cmpd="sng">
                  <a:solidFill>
                    <a:srgbClr val="C00000"/>
                  </a:solidFill>
                  <a:prstDash val="solid"/>
                  <a:miter lim="800000"/>
                  <a:headEnd/>
                  <a:tailEnd/>
                </a:ln>
                <a:effectLst>
                  <a:outerShdw dist="28398" dir="3806097" algn="ctr" rotWithShape="0">
                    <a:schemeClr val="lt1">
                      <a:lumMod val="50000"/>
                      <a:lumOff val="0"/>
                      <a:alpha val="50000"/>
                    </a:schemeClr>
                  </a:outerShdw>
                </a:effectLst>
              </p:spPr>
              <p:txBody>
                <a:bodyPr rot="0" vert="horz" wrap="square" lIns="45720" tIns="45720" rIns="45720" bIns="45720" anchor="ctr" anchorCtr="0" upright="1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Annual Review Process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sp>
            <p:nvSpPr>
              <p:cNvPr id="14" name="Right Arrow 13"/>
              <p:cNvSpPr>
                <a:spLocks noChangeArrowheads="1"/>
              </p:cNvSpPr>
              <p:nvPr/>
            </p:nvSpPr>
            <p:spPr bwMode="auto">
              <a:xfrm>
                <a:off x="36005" y="56828"/>
                <a:ext cx="47690" cy="4402"/>
              </a:xfrm>
              <a:prstGeom prst="rightArrow">
                <a:avLst>
                  <a:gd name="adj1" fmla="val 50000"/>
                  <a:gd name="adj2" fmla="val 50006"/>
                </a:avLst>
              </a:prstGeom>
              <a:solidFill>
                <a:srgbClr val="C00000"/>
              </a:solidFill>
              <a:ln w="254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Calibri"/>
                    <a:ea typeface="Times New Roman"/>
                    <a:cs typeface="Times New Roman"/>
                  </a:rPr>
                  <a:t> </a:t>
                </a:r>
                <a:endParaRPr lang="en-US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38847" y="38641"/>
                <a:ext cx="12108" cy="17408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 w="254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0" vert="horz" wrap="square" lIns="27432" tIns="45720" rIns="27432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effectLst/>
                    <a:latin typeface="Calibri"/>
                    <a:ea typeface="Times New Roman"/>
                    <a:cs typeface="Times New Roman"/>
                  </a:rPr>
                  <a:t>One Year Action Plans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kern="1200" dirty="0">
                    <a:effectLst/>
                    <a:latin typeface="Calibri"/>
                    <a:ea typeface="Times New Roman"/>
                    <a:cs typeface="Times New Roman"/>
                  </a:rPr>
                  <a:t>Tactical plans established each year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53797" y="38641"/>
                <a:ext cx="12107" cy="17408"/>
              </a:xfrm>
              <a:prstGeom prst="rect">
                <a:avLst/>
              </a:prstGeom>
              <a:solidFill>
                <a:schemeClr val="bg1">
                  <a:lumMod val="100000"/>
                  <a:lumOff val="0"/>
                </a:schemeClr>
              </a:solidFill>
              <a:ln w="2540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rot="0" vert="horz" wrap="square" lIns="9144" tIns="45720" rIns="9144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300" b="1" kern="1200" spc="-50">
                    <a:solidFill>
                      <a:srgbClr val="003736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Implementation</a:t>
                </a:r>
                <a:r>
                  <a:rPr lang="en-US" sz="1300" kern="1200" spc="-50">
                    <a:solidFill>
                      <a:srgbClr val="003736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en-US" sz="1300" b="1" kern="1200">
                    <a:effectLst/>
                    <a:latin typeface="Calibri"/>
                    <a:ea typeface="Times New Roman"/>
                    <a:cs typeface="Times New Roman"/>
                  </a:rPr>
                  <a:t>Plans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kern="1200">
                    <a:effectLst/>
                    <a:latin typeface="Calibri"/>
                    <a:ea typeface="Times New Roman"/>
                    <a:cs typeface="Times New Roman"/>
                  </a:rPr>
                  <a:t>Plans used to execute action plans and report status throughout the year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sp>
          <p:nvSpPr>
            <p:cNvPr id="8" name="TextBox 24"/>
            <p:cNvSpPr txBox="1">
              <a:spLocks noChangeArrowheads="1"/>
            </p:cNvSpPr>
            <p:nvPr/>
          </p:nvSpPr>
          <p:spPr bwMode="auto">
            <a:xfrm>
              <a:off x="23898" y="24299"/>
              <a:ext cx="71905" cy="46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kern="1200">
                  <a:effectLst/>
                  <a:latin typeface="Calibri"/>
                  <a:ea typeface="Times New Roman"/>
                  <a:cs typeface="Times New Roman"/>
                </a:rPr>
                <a:t>Strategic Plan Management Flow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594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View_16x9</Template>
  <TotalTime>7884</TotalTime>
  <Words>149</Words>
  <Application>Microsoft Macintosh PowerPoint</Application>
  <PresentationFormat>On-screen Show (4:3)</PresentationFormat>
  <Paragraphs>43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View</vt:lpstr>
      <vt:lpstr>Strategic Planning Board Review</vt:lpstr>
      <vt:lpstr>Strategic Planning Process </vt:lpstr>
      <vt:lpstr>PowerPoint Presentation</vt:lpstr>
      <vt:lpstr>The Strategies for Year One</vt:lpstr>
      <vt:lpstr>Resource Requirements</vt:lpstr>
      <vt:lpstr>Budget Requirements</vt:lpstr>
      <vt:lpstr>Monthly Leadership Review</vt:lpstr>
      <vt:lpstr>Strategic Measures</vt:lpstr>
      <vt:lpstr>Development of Monthly Review Plan and Yearly Update of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Application of the Baldrige Framework for Leaders</dc:title>
  <dc:creator>Raina Knox</dc:creator>
  <cp:lastModifiedBy>Williams, Wendy</cp:lastModifiedBy>
  <cp:revision>56</cp:revision>
  <dcterms:created xsi:type="dcterms:W3CDTF">2015-05-17T13:33:33Z</dcterms:created>
  <dcterms:modified xsi:type="dcterms:W3CDTF">2015-08-27T14:33:15Z</dcterms:modified>
</cp:coreProperties>
</file>